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Barlow Semi Condensed Light"/>
      <p:regular r:id="rId18"/>
      <p:bold r:id="rId19"/>
      <p:italic r:id="rId20"/>
      <p:boldItalic r:id="rId21"/>
    </p:embeddedFont>
    <p:embeddedFont>
      <p:font typeface="Proxima Nova"/>
      <p:regular r:id="rId22"/>
      <p:bold r:id="rId23"/>
      <p:italic r:id="rId24"/>
      <p:boldItalic r:id="rId25"/>
    </p:embeddedFont>
    <p:embeddedFont>
      <p:font typeface="Proxima Nova Semibold"/>
      <p:regular r:id="rId26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CondensedLight-italic.fntdata"/><Relationship Id="rId22" Type="http://schemas.openxmlformats.org/officeDocument/2006/relationships/font" Target="fonts/ProximaNova-regular.fntdata"/><Relationship Id="rId21" Type="http://schemas.openxmlformats.org/officeDocument/2006/relationships/font" Target="fonts/BarlowSemiCondensedLight-boldItalic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Semibold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ProximaNovaSemibold-boldItalic.fntdata"/><Relationship Id="rId27" Type="http://schemas.openxmlformats.org/officeDocument/2006/relationships/font" Target="fonts/ProximaNov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BarlowSemiCondensedLight-bold.fntdata"/><Relationship Id="rId18" Type="http://schemas.openxmlformats.org/officeDocument/2006/relationships/font" Target="fonts/BarlowSemiCondensed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4485ca1d3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4485ca1d3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4485ca1d3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4485ca1d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4485ca1d3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4485ca1d3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4485ca1d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4485ca1d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4485ca1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4485ca1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4485ca1d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4485ca1d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4485ca1d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4485ca1d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4485ca1d3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4485ca1d3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485ca1d3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4485ca1d3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4485ca1d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4485ca1d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4485ca1d3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4485ca1d3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</a:t>
            </a:r>
            <a:r>
              <a:rPr lang="pt-BR"/>
              <a:t>Concessionária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2"/>
            <a:ext cx="81231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Discentes: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Juvens St Louis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Nicolas Esteban Anzo Escobar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Vitiello Jules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State</a:t>
            </a: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: Contexto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Usamos o State como padrão de projeto comportamental. Este nos ajudou para o controle de Vendas, onde temos o momento em que a Venda é iniciada, o processamento do Pagamento e sua futura Finalização ou possível Cancelamento.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88" y="2181775"/>
            <a:ext cx="2554625" cy="25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State: Status de Venda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82372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Execução do Software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Descrição do Software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O sistema de concessionária permite aos clientes comprar carros e motos da concessionária, realizar o cadastro de novos clientes e gerenciar o estoque de veículos disponíveis.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70" y="2141025"/>
            <a:ext cx="2522525" cy="16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148" y="2141025"/>
            <a:ext cx="1681700" cy="16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951" y="2101527"/>
            <a:ext cx="2993347" cy="16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9125" y="282175"/>
            <a:ext cx="4288800" cy="4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Funcionalidades</a:t>
            </a:r>
            <a:endParaRPr sz="2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5015700" y="11814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Comprar veículo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Ver veículos disponíveis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Cadastro de clientes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Pagamento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Gerenciamento de estoque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13" y="1281000"/>
            <a:ext cx="2222174" cy="3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Linguagem e Padrões de Projeto Utilizados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00" y="1464806"/>
            <a:ext cx="2831925" cy="28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10" y="1247775"/>
            <a:ext cx="3427515" cy="111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399" y="2366646"/>
            <a:ext cx="3313123" cy="128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796" y="3647285"/>
            <a:ext cx="3094347" cy="128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Abstract Factory: Contexto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20400" y="1005725"/>
            <a:ext cx="85206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Usamos </a:t>
            </a:r>
            <a:r>
              <a:rPr lang="pt-BR"/>
              <a:t>o Abstract Factory</a:t>
            </a:r>
            <a:r>
              <a:rPr lang="pt-BR"/>
              <a:t> como padrão de projeto criacional. No sistema, temos diversos tipos de carros e motos. Usamos esse padrão para facilitar a construção desses </a:t>
            </a:r>
            <a:r>
              <a:rPr lang="pt-BR"/>
              <a:t>diferentes</a:t>
            </a:r>
            <a:r>
              <a:rPr lang="pt-BR"/>
              <a:t> tipos de objetos. </a:t>
            </a:r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566950" y="2257213"/>
            <a:ext cx="1943100" cy="1229175"/>
            <a:chOff x="566950" y="2555425"/>
            <a:chExt cx="1943100" cy="1229175"/>
          </a:xfrm>
        </p:grpSpPr>
        <p:pic>
          <p:nvPicPr>
            <p:cNvPr id="93" name="Google Shape;93;p17"/>
            <p:cNvPicPr preferRelativeResize="0"/>
            <p:nvPr/>
          </p:nvPicPr>
          <p:blipFill rotWithShape="1">
            <a:blip r:embed="rId3">
              <a:alphaModFix/>
            </a:blip>
            <a:srcRect b="25854" l="0" r="0" t="0"/>
            <a:stretch/>
          </p:blipFill>
          <p:spPr>
            <a:xfrm>
              <a:off x="566950" y="2555425"/>
              <a:ext cx="1943100" cy="69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7"/>
            <p:cNvSpPr txBox="1"/>
            <p:nvPr/>
          </p:nvSpPr>
          <p:spPr>
            <a:xfrm>
              <a:off x="1111300" y="3292000"/>
              <a:ext cx="85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Barlow Semi Condensed Light"/>
                  <a:ea typeface="Barlow Semi Condensed Light"/>
                  <a:cs typeface="Barlow Semi Condensed Light"/>
                  <a:sym typeface="Barlow Semi Condensed Light"/>
                </a:rPr>
                <a:t>Sedan</a:t>
              </a:r>
              <a:endParaRPr sz="2000">
                <a:latin typeface="Barlow Semi Condensed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</p:grpSp>
      <p:grpSp>
        <p:nvGrpSpPr>
          <p:cNvPr id="95" name="Google Shape;95;p17"/>
          <p:cNvGrpSpPr/>
          <p:nvPr/>
        </p:nvGrpSpPr>
        <p:grpSpPr>
          <a:xfrm>
            <a:off x="6329175" y="2339163"/>
            <a:ext cx="1952625" cy="1065300"/>
            <a:chOff x="6329175" y="2719300"/>
            <a:chExt cx="1952625" cy="1065300"/>
          </a:xfrm>
        </p:grpSpPr>
        <p:pic>
          <p:nvPicPr>
            <p:cNvPr id="96" name="Google Shape;96;p17"/>
            <p:cNvPicPr preferRelativeResize="0"/>
            <p:nvPr/>
          </p:nvPicPr>
          <p:blipFill rotWithShape="1">
            <a:blip r:embed="rId4">
              <a:alphaModFix/>
            </a:blip>
            <a:srcRect b="26675" l="0" r="0" t="0"/>
            <a:stretch/>
          </p:blipFill>
          <p:spPr>
            <a:xfrm>
              <a:off x="6329175" y="2719300"/>
              <a:ext cx="1952625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7"/>
            <p:cNvSpPr txBox="1"/>
            <p:nvPr/>
          </p:nvSpPr>
          <p:spPr>
            <a:xfrm>
              <a:off x="6878304" y="3292000"/>
              <a:ext cx="1119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Barlow Semi Condensed Light"/>
                  <a:ea typeface="Barlow Semi Condensed Light"/>
                  <a:cs typeface="Barlow Semi Condensed Light"/>
                  <a:sym typeface="Barlow Semi Condensed Light"/>
                </a:rPr>
                <a:t>Esportivo</a:t>
              </a:r>
              <a:endParaRPr sz="2000">
                <a:latin typeface="Barlow Semi Condensed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</p:grpSp>
      <p:grpSp>
        <p:nvGrpSpPr>
          <p:cNvPr id="98" name="Google Shape;98;p17"/>
          <p:cNvGrpSpPr/>
          <p:nvPr/>
        </p:nvGrpSpPr>
        <p:grpSpPr>
          <a:xfrm>
            <a:off x="3452813" y="2234975"/>
            <a:ext cx="1933575" cy="1273650"/>
            <a:chOff x="3452813" y="2510950"/>
            <a:chExt cx="1933575" cy="1273650"/>
          </a:xfrm>
        </p:grpSpPr>
        <p:pic>
          <p:nvPicPr>
            <p:cNvPr id="99" name="Google Shape;99;p17"/>
            <p:cNvPicPr preferRelativeResize="0"/>
            <p:nvPr/>
          </p:nvPicPr>
          <p:blipFill rotWithShape="1">
            <a:blip r:embed="rId5">
              <a:alphaModFix/>
            </a:blip>
            <a:srcRect b="24075" l="0" r="0" t="0"/>
            <a:stretch/>
          </p:blipFill>
          <p:spPr>
            <a:xfrm>
              <a:off x="3452813" y="2510950"/>
              <a:ext cx="1933575" cy="78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7"/>
            <p:cNvSpPr txBox="1"/>
            <p:nvPr/>
          </p:nvSpPr>
          <p:spPr>
            <a:xfrm>
              <a:off x="3992400" y="3292000"/>
              <a:ext cx="85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Barlow Semi Condensed Light"/>
                  <a:ea typeface="Barlow Semi Condensed Light"/>
                  <a:cs typeface="Barlow Semi Condensed Light"/>
                  <a:sym typeface="Barlow Semi Condensed Light"/>
                </a:rPr>
                <a:t>Picape</a:t>
              </a:r>
              <a:endParaRPr sz="2000">
                <a:latin typeface="Barlow Semi Condensed Light"/>
                <a:ea typeface="Barlow Semi Condensed Light"/>
                <a:cs typeface="Barlow Semi Condensed Light"/>
                <a:sym typeface="Barlow Semi Condensed Light"/>
              </a:endParaRPr>
            </a:p>
          </p:txBody>
        </p:sp>
      </p:grp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763" y="3708050"/>
            <a:ext cx="1457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238" y="3593750"/>
            <a:ext cx="13335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38" y="3679475"/>
            <a:ext cx="142875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928450" y="4508150"/>
            <a:ext cx="124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Esportiva</a:t>
            </a:r>
            <a:endParaRPr sz="20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144800" y="4593875"/>
            <a:ext cx="109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Scooter</a:t>
            </a:r>
            <a:endParaRPr sz="20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214450" y="4508138"/>
            <a:ext cx="8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Street</a:t>
            </a:r>
            <a:endParaRPr sz="200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 flipH="1" rot="10800000">
            <a:off x="657000" y="3495350"/>
            <a:ext cx="7624800" cy="7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Abstract Factory: Carro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93925"/>
            <a:ext cx="593730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Abstract Factory: Moto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93925"/>
            <a:ext cx="593730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Decorator: Contexto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Usamos o Decorator</a:t>
            </a:r>
            <a:r>
              <a:rPr lang="pt-BR"/>
              <a:t> como padrão de projeto estrutural. Para diferenciar na venda os preços finais, usamos esse padrão para colocar um seguro opcional que é somado ao valor base do veículo + impostos. 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950" y="2571225"/>
            <a:ext cx="3610075" cy="19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Semibold"/>
                <a:ea typeface="Proxima Nova Semibold"/>
                <a:cs typeface="Proxima Nova Semibold"/>
                <a:sym typeface="Proxima Nova Semibold"/>
              </a:rPr>
              <a:t>Decorator: Seguro do Veículo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93925"/>
            <a:ext cx="59689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